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0" r:id="rId1"/>
  </p:sldMasterIdLst>
  <p:notesMasterIdLst>
    <p:notesMasterId r:id="rId7"/>
  </p:notesMasterIdLst>
  <p:sldIdLst>
    <p:sldId id="266" r:id="rId2"/>
    <p:sldId id="270" r:id="rId3"/>
    <p:sldId id="264" r:id="rId4"/>
    <p:sldId id="271" r:id="rId5"/>
    <p:sldId id="27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C070"/>
    <a:srgbClr val="F67D3A"/>
    <a:srgbClr val="1821D8"/>
    <a:srgbClr val="F6C0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7C3003-4E13-4356-BA1E-33995D050AC7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2E534B-0BB3-44F0-812B-786445B3C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986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490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571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588C-C89C-4146-A5EB-E217C8E36648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5AA7C-137C-47FF-BB39-5BADCD4359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882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>
          <a:gsLst>
            <a:gs pos="0">
              <a:srgbClr val="60C070"/>
            </a:gs>
            <a:gs pos="35000">
              <a:srgbClr val="60C070">
                <a:alpha val="35000"/>
              </a:srgbClr>
            </a:gs>
            <a:gs pos="51000">
              <a:srgbClr val="60C070">
                <a:alpha val="20000"/>
              </a:srgbClr>
            </a:gs>
            <a:gs pos="69000">
              <a:schemeClr val="accent5">
                <a:lumMod val="20000"/>
                <a:lumOff val="80000"/>
                <a:alpha val="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534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235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274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588C-C89C-4146-A5EB-E217C8E36648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5AA7C-137C-47FF-BB39-5BADCD4359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22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508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75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298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872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0C070"/>
            </a:gs>
            <a:gs pos="35000">
              <a:srgbClr val="60C070">
                <a:alpha val="35000"/>
              </a:srgbClr>
            </a:gs>
            <a:gs pos="69000">
              <a:srgbClr val="60C070">
                <a:alpha val="20000"/>
              </a:srgbClr>
            </a:gs>
            <a:gs pos="100000">
              <a:srgbClr val="60C070">
                <a:alpha val="56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5734E-9014-4F50-A295-0F0BDDA1E9DC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8B13C-1E00-4DA7-9767-72E28289E85A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Photocopy/>
                    </a14:imgEffect>
                  </a14:imgLayer>
                </a14:imgProps>
              </a:ext>
            </a:extLst>
          </a:blip>
          <a:srcRect t="28301" b="11358"/>
          <a:stretch/>
        </p:blipFill>
        <p:spPr>
          <a:xfrm>
            <a:off x="208733" y="5833241"/>
            <a:ext cx="11983267" cy="101094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 rot="16200000">
            <a:off x="-598552" y="587693"/>
            <a:ext cx="1391386" cy="216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 descr="Logo.pn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11277427" y="36169"/>
            <a:ext cx="914573" cy="914573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 rot="16200000">
            <a:off x="-583267" y="4698000"/>
            <a:ext cx="1368000" cy="216000"/>
          </a:xfrm>
          <a:prstGeom prst="rect">
            <a:avLst/>
          </a:prstGeom>
          <a:solidFill>
            <a:srgbClr val="F67D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 userDrawn="1"/>
        </p:nvSpPr>
        <p:spPr>
          <a:xfrm rot="16200000">
            <a:off x="-583267" y="6066000"/>
            <a:ext cx="1368000" cy="216000"/>
          </a:xfrm>
          <a:prstGeom prst="rect">
            <a:avLst/>
          </a:prstGeom>
          <a:solidFill>
            <a:srgbClr val="1821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 userDrawn="1"/>
        </p:nvSpPr>
        <p:spPr>
          <a:xfrm rot="16200000">
            <a:off x="-586532" y="3334960"/>
            <a:ext cx="1368000" cy="216000"/>
          </a:xfrm>
          <a:prstGeom prst="rect">
            <a:avLst/>
          </a:prstGeom>
          <a:solidFill>
            <a:srgbClr val="60C0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 userDrawn="1"/>
        </p:nvSpPr>
        <p:spPr>
          <a:xfrm rot="16200000">
            <a:off x="-583267" y="1966960"/>
            <a:ext cx="1368000" cy="216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6971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39885" y="315686"/>
            <a:ext cx="47729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Social Network and Media Sites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005776" y="990600"/>
            <a:ext cx="36411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Think about your Safety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67696" y="1665514"/>
            <a:ext cx="7239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dirty="0"/>
              <a:t>Security settings need to be set to “Friends only”, that includes - comments, posts and photos</a:t>
            </a:r>
          </a:p>
          <a:p>
            <a:pPr marL="457200" indent="-457200">
              <a:buFont typeface="Wingdings" pitchFamily="2" charset="2"/>
              <a:buChar char="Ø"/>
            </a:pPr>
            <a:endParaRPr lang="en-GB" sz="2000" dirty="0"/>
          </a:p>
          <a:p>
            <a:pPr marL="457200" indent="-457200">
              <a:buFont typeface="Wingdings" pitchFamily="2" charset="2"/>
              <a:buChar char="Ø"/>
            </a:pPr>
            <a:r>
              <a:rPr lang="en-GB" sz="2000" dirty="0"/>
              <a:t>These</a:t>
            </a:r>
            <a:r>
              <a:rPr lang="en-GB" sz="2000" b="1" dirty="0"/>
              <a:t> “Friends” </a:t>
            </a:r>
            <a:r>
              <a:rPr lang="en-GB" sz="2000" dirty="0"/>
              <a:t>need to be people you know and trust in the real world</a:t>
            </a:r>
          </a:p>
          <a:p>
            <a:pPr marL="457200" indent="-457200">
              <a:buFont typeface="Wingdings" pitchFamily="2" charset="2"/>
              <a:buChar char="Ø"/>
            </a:pPr>
            <a:endParaRPr lang="en-GB" sz="2000" dirty="0"/>
          </a:p>
          <a:p>
            <a:pPr marL="457200" indent="-457200">
              <a:buFont typeface="Wingdings" pitchFamily="2" charset="2"/>
              <a:buChar char="Ø"/>
            </a:pPr>
            <a:r>
              <a:rPr lang="en-GB" sz="2000" b="1" dirty="0"/>
              <a:t>Content  - </a:t>
            </a:r>
            <a:r>
              <a:rPr lang="en-GB" sz="2000" dirty="0"/>
              <a:t>Only post content and photos you wouldn't mind showing your parents!</a:t>
            </a:r>
          </a:p>
          <a:p>
            <a:pPr marL="457200" indent="-457200">
              <a:buFont typeface="Wingdings" pitchFamily="2" charset="2"/>
              <a:buChar char="Ø"/>
            </a:pPr>
            <a:endParaRPr lang="en-GB" sz="2000" b="1" dirty="0"/>
          </a:p>
          <a:p>
            <a:pPr marL="457200" indent="-457200">
              <a:buFont typeface="Wingdings" pitchFamily="2" charset="2"/>
              <a:buChar char="Ø"/>
            </a:pPr>
            <a:r>
              <a:rPr lang="en-GB" sz="2000" dirty="0"/>
              <a:t>Try your very best to be “Responsible” when you use Facebook </a:t>
            </a:r>
          </a:p>
          <a:p>
            <a:pPr marL="457200" indent="-457200">
              <a:buFont typeface="Wingdings" pitchFamily="2" charset="2"/>
              <a:buChar char="Ø"/>
            </a:pPr>
            <a:endParaRPr lang="en-GB" sz="2000" b="1" dirty="0"/>
          </a:p>
          <a:p>
            <a:pPr marL="457200" indent="-457200">
              <a:buFont typeface="Wingdings" pitchFamily="2" charset="2"/>
              <a:buChar char="Ø"/>
            </a:pPr>
            <a:r>
              <a:rPr lang="en-GB" sz="2000" dirty="0"/>
              <a:t>Do you know how to report an issue directly to Facebook? </a:t>
            </a:r>
          </a:p>
        </p:txBody>
      </p:sp>
    </p:spTree>
    <p:extLst>
      <p:ext uri="{BB962C8B-B14F-4D97-AF65-F5344CB8AC3E}">
        <p14:creationId xmlns:p14="http://schemas.microsoft.com/office/powerpoint/2010/main" val="2254574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39885" y="315686"/>
            <a:ext cx="4576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Social Network and Media Sites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00816" y="5225272"/>
            <a:ext cx="42662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/>
              <a:t>Do not take unnecessary risks.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57180" y="1281357"/>
            <a:ext cx="87016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sz="2400" dirty="0"/>
              <a:t>Remember the online World is REAL and can be dangerous.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31272" y="1988884"/>
            <a:ext cx="51216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sz="2400" dirty="0"/>
              <a:t>You are not invisible or invincible.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65810" y="2797981"/>
            <a:ext cx="6992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sz="2400" dirty="0"/>
              <a:t>Do not have contact with people you do not know.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89769" y="3607078"/>
            <a:ext cx="8236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sz="2400" dirty="0"/>
              <a:t>If a person makes sexual comments or innuendo tell someone.</a:t>
            </a:r>
          </a:p>
        </p:txBody>
      </p:sp>
      <p:sp>
        <p:nvSpPr>
          <p:cNvPr id="8" name="Rectangle 7"/>
          <p:cNvSpPr/>
          <p:nvPr/>
        </p:nvSpPr>
        <p:spPr>
          <a:xfrm>
            <a:off x="3065810" y="4416175"/>
            <a:ext cx="57362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sz="2400" dirty="0"/>
              <a:t>Never meet anyone you do not know!</a:t>
            </a:r>
          </a:p>
        </p:txBody>
      </p:sp>
    </p:spTree>
    <p:extLst>
      <p:ext uri="{BB962C8B-B14F-4D97-AF65-F5344CB8AC3E}">
        <p14:creationId xmlns:p14="http://schemas.microsoft.com/office/powerpoint/2010/main" val="3797536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39885" y="315686"/>
            <a:ext cx="47729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Social Network and Media Sites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32601" y="1616146"/>
            <a:ext cx="7239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Think about your future and how you want to be viewed.</a:t>
            </a:r>
          </a:p>
          <a:p>
            <a:pPr>
              <a:buFont typeface="Wingdings" pitchFamily="2" charset="2"/>
              <a:buChar char="Ø"/>
            </a:pPr>
            <a:endParaRPr lang="en-GB" sz="2400" dirty="0"/>
          </a:p>
          <a:p>
            <a:r>
              <a:rPr lang="en-GB" sz="2400" dirty="0"/>
              <a:t>Lots of employers and colleges are now asking for permission to look at your profile. Why would you say no?</a:t>
            </a:r>
          </a:p>
          <a:p>
            <a:endParaRPr lang="en-GB" sz="2400" dirty="0"/>
          </a:p>
          <a:p>
            <a:r>
              <a:rPr lang="en-GB" sz="2400" dirty="0"/>
              <a:t>If you say no what will they think?</a:t>
            </a:r>
          </a:p>
        </p:txBody>
      </p:sp>
    </p:spTree>
    <p:extLst>
      <p:ext uri="{BB962C8B-B14F-4D97-AF65-F5344CB8AC3E}">
        <p14:creationId xmlns:p14="http://schemas.microsoft.com/office/powerpoint/2010/main" val="247851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75502" y="261104"/>
            <a:ext cx="47729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/>
              <a:t>Social Network and Media Sites</a:t>
            </a:r>
          </a:p>
        </p:txBody>
      </p:sp>
      <p:sp>
        <p:nvSpPr>
          <p:cNvPr id="5" name="Rectangle 4"/>
          <p:cNvSpPr/>
          <p:nvPr/>
        </p:nvSpPr>
        <p:spPr>
          <a:xfrm>
            <a:off x="2652698" y="2559128"/>
            <a:ext cx="73612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It could cost you a college place, an interview or your job!</a:t>
            </a:r>
          </a:p>
        </p:txBody>
      </p:sp>
      <p:sp>
        <p:nvSpPr>
          <p:cNvPr id="6" name="Rectangle 5"/>
          <p:cNvSpPr/>
          <p:nvPr/>
        </p:nvSpPr>
        <p:spPr>
          <a:xfrm>
            <a:off x="4199083" y="1007864"/>
            <a:ext cx="35604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THE WORLD IS CHANGING!</a:t>
            </a:r>
          </a:p>
        </p:txBody>
      </p:sp>
      <p:sp>
        <p:nvSpPr>
          <p:cNvPr id="7" name="Rectangle 6"/>
          <p:cNvSpPr/>
          <p:nvPr/>
        </p:nvSpPr>
        <p:spPr>
          <a:xfrm>
            <a:off x="2949767" y="1783496"/>
            <a:ext cx="67671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What does your DIGITAL FOOTPRINT say about you?</a:t>
            </a:r>
          </a:p>
        </p:txBody>
      </p:sp>
      <p:sp>
        <p:nvSpPr>
          <p:cNvPr id="8" name="Rectangle 7"/>
          <p:cNvSpPr/>
          <p:nvPr/>
        </p:nvSpPr>
        <p:spPr>
          <a:xfrm>
            <a:off x="3963698" y="3334760"/>
            <a:ext cx="53016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Don’t think it doesn’t happen!! IT DOES!!</a:t>
            </a:r>
          </a:p>
        </p:txBody>
      </p:sp>
    </p:spTree>
    <p:extLst>
      <p:ext uri="{BB962C8B-B14F-4D97-AF65-F5344CB8AC3E}">
        <p14:creationId xmlns:p14="http://schemas.microsoft.com/office/powerpoint/2010/main" val="1795493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75502" y="261104"/>
            <a:ext cx="47729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/>
              <a:t>Social Network and Media Sites</a:t>
            </a:r>
          </a:p>
        </p:txBody>
      </p:sp>
      <p:pic>
        <p:nvPicPr>
          <p:cNvPr id="9" name="Picture 2" descr="Paris Brown breaks down during media interviews outside Maidstone Police St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3842" y="4144185"/>
            <a:ext cx="2310888" cy="1442442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3267894" y="923578"/>
            <a:ext cx="82089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The UK's first youth police and crime commissioner, Paris Brown, has resigned from her post following criticism of messages she posted on Twitter.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267894" y="1940896"/>
            <a:ext cx="82089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In a statement, the teenager, from Sheerness, said: "I accept that I have made comments on social networking sites which have offended many people and I am really, truly sorry for any offence that has been caused.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267894" y="3265991"/>
            <a:ext cx="82089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She added: "I have fallen into the trap of behaving with bravado on social networking sites. I hope that this stands as a learning experience for many other young people."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67894" y="4773966"/>
            <a:ext cx="49796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She was 14 when she made racist and </a:t>
            </a:r>
            <a:r>
              <a:rPr lang="en-GB" sz="2000"/>
              <a:t>homophobic comments.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52434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1757</TotalTime>
  <Words>352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Tibshelf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Stuart McIntyre</dc:creator>
  <cp:lastModifiedBy>Tracey Johnston-Shaw</cp:lastModifiedBy>
  <cp:revision>37</cp:revision>
  <dcterms:created xsi:type="dcterms:W3CDTF">2014-01-14T15:11:16Z</dcterms:created>
  <dcterms:modified xsi:type="dcterms:W3CDTF">2022-10-23T18:21:10Z</dcterms:modified>
</cp:coreProperties>
</file>