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6"/>
  </p:notesMasterIdLst>
  <p:sldIdLst>
    <p:sldId id="270" r:id="rId2"/>
    <p:sldId id="269" r:id="rId3"/>
    <p:sldId id="265" r:id="rId4"/>
    <p:sldId id="2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C070"/>
    <a:srgbClr val="F67D3A"/>
    <a:srgbClr val="1821D8"/>
    <a:srgbClr val="F6C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C3003-4E13-4356-BA1E-33995D050AC7}" type="datetimeFigureOut">
              <a:rPr lang="en-GB" smtClean="0"/>
              <a:t>23/10/2022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E534B-0BB3-44F0-812B-786445B3CEDC}" type="slidenum">
              <a:rPr lang="en-GB" smtClean="0"/>
              <a:t>‹#›</a:t>
            </a:fld>
            <a:endParaRPr lang="en-GB"/>
          </a:p>
        </p:txBody>
      </p:sp>
    </p:spTree>
    <p:extLst>
      <p:ext uri="{BB962C8B-B14F-4D97-AF65-F5344CB8AC3E}">
        <p14:creationId xmlns:p14="http://schemas.microsoft.com/office/powerpoint/2010/main" val="364298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849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157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3A588C-C89C-4146-A5EB-E217C8E36648}" type="datetimeFigureOut">
              <a:rPr lang="en-GB" smtClean="0"/>
              <a:t>23/10/2022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85AA7C-137C-47FF-BB39-5BADCD4359C4}" type="slidenum">
              <a:rPr lang="en-GB" smtClean="0"/>
              <a:t>‹#›</a:t>
            </a:fld>
            <a:endParaRPr lang="en-GB"/>
          </a:p>
        </p:txBody>
      </p:sp>
    </p:spTree>
    <p:extLst>
      <p:ext uri="{BB962C8B-B14F-4D97-AF65-F5344CB8AC3E}">
        <p14:creationId xmlns:p14="http://schemas.microsoft.com/office/powerpoint/2010/main" val="379888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60C070"/>
            </a:gs>
            <a:gs pos="35000">
              <a:srgbClr val="60C070">
                <a:alpha val="35000"/>
              </a:srgbClr>
            </a:gs>
            <a:gs pos="51000">
              <a:srgbClr val="60C070">
                <a:alpha val="20000"/>
              </a:srgbClr>
            </a:gs>
            <a:gs pos="69000">
              <a:schemeClr val="accent5">
                <a:lumMod val="20000"/>
                <a:lumOff val="80000"/>
                <a:alpha val="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353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723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1BEF0D-F0BB-DE4B-95CE-6DB70DBA9567}" type="datetimeFigureOut">
              <a:rPr lang="en-US" smtClean="0"/>
              <a:pPr/>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527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3A588C-C89C-4146-A5EB-E217C8E36648}" type="datetimeFigureOut">
              <a:rPr lang="en-GB" smtClean="0"/>
              <a:t>23/10/2022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85AA7C-137C-47FF-BB39-5BADCD4359C4}" type="slidenum">
              <a:rPr lang="en-GB" smtClean="0"/>
              <a:t>‹#›</a:t>
            </a:fld>
            <a:endParaRPr lang="en-GB"/>
          </a:p>
        </p:txBody>
      </p:sp>
    </p:spTree>
    <p:extLst>
      <p:ext uri="{BB962C8B-B14F-4D97-AF65-F5344CB8AC3E}">
        <p14:creationId xmlns:p14="http://schemas.microsoft.com/office/powerpoint/2010/main" val="325902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10/23/2022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350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27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829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187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0C070"/>
            </a:gs>
            <a:gs pos="35000">
              <a:srgbClr val="60C070">
                <a:alpha val="35000"/>
              </a:srgbClr>
            </a:gs>
            <a:gs pos="69000">
              <a:srgbClr val="60C070">
                <a:alpha val="20000"/>
              </a:srgbClr>
            </a:gs>
            <a:gs pos="100000">
              <a:srgbClr val="60C070">
                <a:alpha val="56000"/>
              </a:srgb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5734E-9014-4F50-A295-0F0BDDA1E9DC}" type="datetimeFigureOut">
              <a:rPr lang="en-GB" smtClean="0"/>
              <a:t>23/10/2022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8B13C-1E00-4DA7-9767-72E28289E85A}" type="slidenum">
              <a:rPr lang="en-GB" smtClean="0"/>
              <a:t>‹#›</a:t>
            </a:fld>
            <a:endParaRPr lang="en-GB"/>
          </a:p>
        </p:txBody>
      </p:sp>
      <p:pic>
        <p:nvPicPr>
          <p:cNvPr id="7" name="Picture 6"/>
          <p:cNvPicPr>
            <a:picLocks noChangeAspect="1"/>
          </p:cNvPicPr>
          <p:nvPr userDrawn="1"/>
        </p:nvPicPr>
        <p:blipFill rotWithShape="1">
          <a:blip r:embed="rId13">
            <a:extLst>
              <a:ext uri="{BEBA8EAE-BF5A-486C-A8C5-ECC9F3942E4B}">
                <a14:imgProps xmlns:a14="http://schemas.microsoft.com/office/drawing/2010/main">
                  <a14:imgLayer r:embed="rId14">
                    <a14:imgEffect>
                      <a14:artisticPhotocopy/>
                    </a14:imgEffect>
                  </a14:imgLayer>
                </a14:imgProps>
              </a:ext>
            </a:extLst>
          </a:blip>
          <a:srcRect t="28301" b="11358"/>
          <a:stretch/>
        </p:blipFill>
        <p:spPr>
          <a:xfrm>
            <a:off x="208733" y="5833241"/>
            <a:ext cx="11983267" cy="1010940"/>
          </a:xfrm>
          <a:prstGeom prst="rect">
            <a:avLst/>
          </a:prstGeom>
        </p:spPr>
      </p:pic>
      <p:sp>
        <p:nvSpPr>
          <p:cNvPr id="8" name="Rectangle 7"/>
          <p:cNvSpPr/>
          <p:nvPr userDrawn="1"/>
        </p:nvSpPr>
        <p:spPr>
          <a:xfrm rot="16200000">
            <a:off x="-598552" y="587693"/>
            <a:ext cx="1391386" cy="216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png"/>
          <p:cNvPicPr>
            <a:picLocks noChangeAspect="1"/>
          </p:cNvPicPr>
          <p:nvPr userDrawn="1"/>
        </p:nvPicPr>
        <p:blipFill>
          <a:blip r:embed="rId15" cstate="print"/>
          <a:stretch>
            <a:fillRect/>
          </a:stretch>
        </p:blipFill>
        <p:spPr>
          <a:xfrm>
            <a:off x="11277427" y="36169"/>
            <a:ext cx="914573" cy="914573"/>
          </a:xfrm>
          <a:prstGeom prst="rect">
            <a:avLst/>
          </a:prstGeom>
        </p:spPr>
      </p:pic>
      <p:sp>
        <p:nvSpPr>
          <p:cNvPr id="10" name="Rectangle 9"/>
          <p:cNvSpPr/>
          <p:nvPr userDrawn="1"/>
        </p:nvSpPr>
        <p:spPr>
          <a:xfrm rot="16200000">
            <a:off x="-583267" y="4698000"/>
            <a:ext cx="1368000" cy="216000"/>
          </a:xfrm>
          <a:prstGeom prst="rect">
            <a:avLst/>
          </a:prstGeom>
          <a:solidFill>
            <a:srgbClr val="F67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rot="16200000">
            <a:off x="-583267" y="6066000"/>
            <a:ext cx="1368000" cy="216000"/>
          </a:xfrm>
          <a:prstGeom prst="rect">
            <a:avLst/>
          </a:prstGeom>
          <a:solidFill>
            <a:srgbClr val="182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rot="16200000">
            <a:off x="-586532" y="3334960"/>
            <a:ext cx="1368000" cy="216000"/>
          </a:xfrm>
          <a:prstGeom prst="rect">
            <a:avLst/>
          </a:prstGeom>
          <a:solidFill>
            <a:srgbClr val="60C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rot="16200000">
            <a:off x="-583267" y="1966960"/>
            <a:ext cx="1368000" cy="21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697126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085" y="1613119"/>
            <a:ext cx="10896601" cy="3416320"/>
          </a:xfrm>
          <a:prstGeom prst="rect">
            <a:avLst/>
          </a:prstGeom>
        </p:spPr>
        <p:txBody>
          <a:bodyPr wrap="square">
            <a:spAutoFit/>
          </a:bodyPr>
          <a:lstStyle/>
          <a:p>
            <a:r>
              <a:rPr lang="en-US" sz="2400" i="1" dirty="0"/>
              <a:t>Grooming is a process used to prepare a child for sexual abuse. The aim is  to gain access to a child and build a relationship with that child. </a:t>
            </a:r>
          </a:p>
          <a:p>
            <a:endParaRPr lang="en-US" sz="2400" i="1" dirty="0"/>
          </a:p>
          <a:p>
            <a:r>
              <a:rPr lang="en-US" sz="2400" i="1" dirty="0"/>
              <a:t>Grooming can take many different forms, from one off contact which may include sexual advances, to a series of events over time. </a:t>
            </a:r>
          </a:p>
          <a:p>
            <a:endParaRPr lang="en-US" sz="2400" i="1" dirty="0"/>
          </a:p>
          <a:p>
            <a:r>
              <a:rPr lang="en-US" sz="2400" i="1" dirty="0"/>
              <a:t>It may start with an adult scanning websites to identify a vulnerable child or befriending a child, perhaps by pretending to have common hobbies or interests or using flattery to trick a child into trusting them. </a:t>
            </a:r>
            <a:endParaRPr lang="en-GB" sz="2400" dirty="0"/>
          </a:p>
        </p:txBody>
      </p:sp>
      <p:sp>
        <p:nvSpPr>
          <p:cNvPr id="3" name="TextBox 2"/>
          <p:cNvSpPr txBox="1"/>
          <p:nvPr/>
        </p:nvSpPr>
        <p:spPr>
          <a:xfrm>
            <a:off x="5040085" y="261965"/>
            <a:ext cx="1634422" cy="523220"/>
          </a:xfrm>
          <a:prstGeom prst="rect">
            <a:avLst/>
          </a:prstGeom>
          <a:noFill/>
        </p:spPr>
        <p:txBody>
          <a:bodyPr wrap="none" rtlCol="0">
            <a:spAutoFit/>
          </a:bodyPr>
          <a:lstStyle/>
          <a:p>
            <a:r>
              <a:rPr lang="en-GB" sz="2800" dirty="0"/>
              <a:t>Grooming</a:t>
            </a:r>
          </a:p>
        </p:txBody>
      </p:sp>
      <p:sp>
        <p:nvSpPr>
          <p:cNvPr id="4" name="TextBox 3"/>
          <p:cNvSpPr txBox="1"/>
          <p:nvPr/>
        </p:nvSpPr>
        <p:spPr>
          <a:xfrm>
            <a:off x="4603989" y="937542"/>
            <a:ext cx="2984022" cy="523220"/>
          </a:xfrm>
          <a:prstGeom prst="rect">
            <a:avLst/>
          </a:prstGeom>
          <a:noFill/>
        </p:spPr>
        <p:txBody>
          <a:bodyPr wrap="none" rtlCol="0">
            <a:spAutoFit/>
          </a:bodyPr>
          <a:lstStyle/>
          <a:p>
            <a:r>
              <a:rPr lang="en-GB" sz="2800" dirty="0"/>
              <a:t>What is Grooming?</a:t>
            </a:r>
          </a:p>
        </p:txBody>
      </p:sp>
    </p:spTree>
    <p:extLst>
      <p:ext uri="{BB962C8B-B14F-4D97-AF65-F5344CB8AC3E}">
        <p14:creationId xmlns:p14="http://schemas.microsoft.com/office/powerpoint/2010/main" val="379753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35692" y="4737"/>
            <a:ext cx="1634422" cy="523220"/>
          </a:xfrm>
          <a:prstGeom prst="rect">
            <a:avLst/>
          </a:prstGeom>
          <a:noFill/>
        </p:spPr>
        <p:txBody>
          <a:bodyPr wrap="none" rtlCol="0">
            <a:spAutoFit/>
          </a:bodyPr>
          <a:lstStyle/>
          <a:p>
            <a:r>
              <a:rPr lang="en-GB" sz="2800" dirty="0"/>
              <a:t>Grooming</a:t>
            </a:r>
          </a:p>
        </p:txBody>
      </p:sp>
      <p:sp>
        <p:nvSpPr>
          <p:cNvPr id="5" name="TextBox 4"/>
          <p:cNvSpPr txBox="1"/>
          <p:nvPr/>
        </p:nvSpPr>
        <p:spPr>
          <a:xfrm>
            <a:off x="923244" y="527957"/>
            <a:ext cx="10859319" cy="3785652"/>
          </a:xfrm>
          <a:prstGeom prst="rect">
            <a:avLst/>
          </a:prstGeom>
          <a:noFill/>
        </p:spPr>
        <p:txBody>
          <a:bodyPr wrap="none" rtlCol="0">
            <a:spAutoFit/>
          </a:bodyPr>
          <a:lstStyle/>
          <a:p>
            <a:pPr algn="ctr"/>
            <a:r>
              <a:rPr lang="en-GB" sz="2400" dirty="0"/>
              <a:t>What do predators do?</a:t>
            </a:r>
          </a:p>
          <a:p>
            <a:pPr algn="ctr"/>
            <a:endParaRPr lang="en-GB" sz="2400" dirty="0"/>
          </a:p>
          <a:p>
            <a:pPr algn="ctr"/>
            <a:r>
              <a:rPr lang="en-GB" sz="2400" dirty="0"/>
              <a:t>Create multiple identities and shape their identity to be positive to young people.</a:t>
            </a:r>
          </a:p>
          <a:p>
            <a:pPr algn="ctr"/>
            <a:endParaRPr lang="en-GB" sz="2400" dirty="0"/>
          </a:p>
          <a:p>
            <a:pPr algn="ctr"/>
            <a:r>
              <a:rPr lang="en-GB" sz="2400" dirty="0"/>
              <a:t>Do you really know who it is you are talking to? If not tell someone and remove them.</a:t>
            </a:r>
          </a:p>
          <a:p>
            <a:pPr algn="ctr"/>
            <a:endParaRPr lang="en-GB" sz="2400" dirty="0"/>
          </a:p>
          <a:p>
            <a:pPr algn="ctr"/>
            <a:r>
              <a:rPr lang="en-GB" sz="2400" dirty="0"/>
              <a:t>What do they look like?</a:t>
            </a:r>
          </a:p>
          <a:p>
            <a:pPr algn="ctr"/>
            <a:endParaRPr lang="en-GB" sz="2400" dirty="0"/>
          </a:p>
          <a:p>
            <a:pPr algn="ctr"/>
            <a:r>
              <a:rPr lang="en-GB" sz="2400" b="1" dirty="0"/>
              <a:t>ANYONE!!! </a:t>
            </a:r>
            <a:r>
              <a:rPr lang="en-GB" sz="2400" dirty="0"/>
              <a:t>Young, middle aged, old, female, professional – DO NOT PRESUME THEY </a:t>
            </a:r>
          </a:p>
          <a:p>
            <a:pPr algn="ctr"/>
            <a:r>
              <a:rPr lang="en-GB" sz="2400" dirty="0"/>
              <a:t>ALL HAVE THE SAME STEREOTYPICAL LOOK!!!!</a:t>
            </a:r>
          </a:p>
        </p:txBody>
      </p:sp>
      <p:pic>
        <p:nvPicPr>
          <p:cNvPr id="10" name="Picture 2" descr="Lee Co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667" y="4367590"/>
            <a:ext cx="1956934" cy="14652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88694" y="4438516"/>
            <a:ext cx="6096000" cy="1323439"/>
          </a:xfrm>
          <a:prstGeom prst="rect">
            <a:avLst/>
          </a:prstGeom>
        </p:spPr>
        <p:txBody>
          <a:bodyPr>
            <a:spAutoFit/>
          </a:bodyPr>
          <a:lstStyle/>
          <a:p>
            <a:r>
              <a:rPr lang="en-GB" sz="1600" b="1" dirty="0">
                <a:solidFill>
                  <a:srgbClr val="000000"/>
                </a:solidFill>
                <a:latin typeface="Verdana" panose="020B0604030504040204" pitchFamily="34" charset="0"/>
              </a:rPr>
              <a:t>Anthony </a:t>
            </a:r>
            <a:r>
              <a:rPr lang="en-GB" sz="1600" b="1" dirty="0" err="1">
                <a:solidFill>
                  <a:srgbClr val="000000"/>
                </a:solidFill>
                <a:latin typeface="Verdana" panose="020B0604030504040204" pitchFamily="34" charset="0"/>
              </a:rPr>
              <a:t>Costie</a:t>
            </a:r>
            <a:r>
              <a:rPr lang="en-GB" sz="1600" b="1" dirty="0">
                <a:solidFill>
                  <a:srgbClr val="000000"/>
                </a:solidFill>
                <a:latin typeface="Verdana" panose="020B0604030504040204" pitchFamily="34" charset="0"/>
              </a:rPr>
              <a:t> a young well respected professional was a sex offender who was caught through an anti-paedophile website was given a nine-year jail term for sexual grooming and pornography offences.</a:t>
            </a:r>
            <a:endParaRPr lang="en-GB" sz="1600" dirty="0"/>
          </a:p>
        </p:txBody>
      </p:sp>
    </p:spTree>
    <p:extLst>
      <p:ext uri="{BB962C8B-B14F-4D97-AF65-F5344CB8AC3E}">
        <p14:creationId xmlns:p14="http://schemas.microsoft.com/office/powerpoint/2010/main" val="163805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6089" y="259669"/>
            <a:ext cx="2051139" cy="646331"/>
          </a:xfrm>
          <a:prstGeom prst="rect">
            <a:avLst/>
          </a:prstGeom>
          <a:noFill/>
        </p:spPr>
        <p:txBody>
          <a:bodyPr wrap="none" rtlCol="0">
            <a:spAutoFit/>
          </a:bodyPr>
          <a:lstStyle/>
          <a:p>
            <a:r>
              <a:rPr lang="en-GB" sz="3600" dirty="0"/>
              <a:t>Grooming</a:t>
            </a:r>
          </a:p>
        </p:txBody>
      </p:sp>
      <p:sp>
        <p:nvSpPr>
          <p:cNvPr id="3" name="Rectangle 2"/>
          <p:cNvSpPr/>
          <p:nvPr/>
        </p:nvSpPr>
        <p:spPr>
          <a:xfrm>
            <a:off x="568778" y="2245585"/>
            <a:ext cx="6096000" cy="646331"/>
          </a:xfrm>
          <a:prstGeom prst="rect">
            <a:avLst/>
          </a:prstGeom>
        </p:spPr>
        <p:txBody>
          <a:bodyPr>
            <a:spAutoFit/>
          </a:bodyPr>
          <a:lstStyle/>
          <a:p>
            <a:r>
              <a:rPr lang="en-GB" dirty="0"/>
              <a:t>Remember how easy it can be to lie online and the reasons why an adult may wish to contact you online. </a:t>
            </a:r>
          </a:p>
        </p:txBody>
      </p:sp>
      <p:sp>
        <p:nvSpPr>
          <p:cNvPr id="4" name="Rectangle 3"/>
          <p:cNvSpPr/>
          <p:nvPr/>
        </p:nvSpPr>
        <p:spPr>
          <a:xfrm>
            <a:off x="568778" y="3145693"/>
            <a:ext cx="6096000" cy="1200329"/>
          </a:xfrm>
          <a:prstGeom prst="rect">
            <a:avLst/>
          </a:prstGeom>
        </p:spPr>
        <p:txBody>
          <a:bodyPr>
            <a:spAutoFit/>
          </a:bodyPr>
          <a:lstStyle/>
          <a:p>
            <a:r>
              <a:rPr lang="en-GB" dirty="0"/>
              <a:t>Think carefully about who you chat and share information with. If you don’t know them in the real world you need to delete or limit what they share with them, such as their location, photos and videos. DO YOU KNOW THEY ARE?</a:t>
            </a:r>
          </a:p>
        </p:txBody>
      </p:sp>
      <p:sp>
        <p:nvSpPr>
          <p:cNvPr id="5" name="Rectangle 4"/>
          <p:cNvSpPr/>
          <p:nvPr/>
        </p:nvSpPr>
        <p:spPr>
          <a:xfrm>
            <a:off x="568778" y="4599799"/>
            <a:ext cx="6096000" cy="923330"/>
          </a:xfrm>
          <a:prstGeom prst="rect">
            <a:avLst/>
          </a:prstGeom>
        </p:spPr>
        <p:txBody>
          <a:bodyPr>
            <a:spAutoFit/>
          </a:bodyPr>
          <a:lstStyle/>
          <a:p>
            <a:r>
              <a:rPr lang="en-GB" dirty="0"/>
              <a:t>Talk to your friends/form tutor/parents if anyone makes inappropriate/ sexual comments and that, no matter what’s happened, they are there to help. </a:t>
            </a:r>
          </a:p>
        </p:txBody>
      </p:sp>
      <p:pic>
        <p:nvPicPr>
          <p:cNvPr id="6" name="Picture 2"/>
          <p:cNvPicPr>
            <a:picLocks noChangeAspect="1" noChangeArrowheads="1"/>
          </p:cNvPicPr>
          <p:nvPr/>
        </p:nvPicPr>
        <p:blipFill>
          <a:blip r:embed="rId2" cstate="print"/>
          <a:srcRect l="69195" t="61649" r="20507" b="31889"/>
          <a:stretch>
            <a:fillRect/>
          </a:stretch>
        </p:blipFill>
        <p:spPr bwMode="auto">
          <a:xfrm>
            <a:off x="8934449" y="4599800"/>
            <a:ext cx="2819400" cy="1105647"/>
          </a:xfrm>
          <a:prstGeom prst="rect">
            <a:avLst/>
          </a:prstGeom>
          <a:ln w="127000" cap="sq">
            <a:noFill/>
            <a:miter lim="800000"/>
          </a:ln>
          <a:effectLst>
            <a:outerShdw blurRad="57150" dist="50800" dir="2700000" algn="tl" rotWithShape="0">
              <a:srgbClr val="000000">
                <a:alpha val="40000"/>
              </a:srgbClr>
            </a:outerShdw>
          </a:effectLst>
        </p:spPr>
      </p:pic>
      <p:sp>
        <p:nvSpPr>
          <p:cNvPr id="7" name="TextBox 6"/>
          <p:cNvSpPr txBox="1"/>
          <p:nvPr/>
        </p:nvSpPr>
        <p:spPr>
          <a:xfrm>
            <a:off x="7342413" y="2130030"/>
            <a:ext cx="4648200" cy="2031325"/>
          </a:xfrm>
          <a:prstGeom prst="rect">
            <a:avLst/>
          </a:prstGeom>
          <a:noFill/>
        </p:spPr>
        <p:txBody>
          <a:bodyPr wrap="square" rtlCol="0">
            <a:spAutoFit/>
          </a:bodyPr>
          <a:lstStyle/>
          <a:p>
            <a:r>
              <a:rPr lang="en-GB" b="1" dirty="0"/>
              <a:t>Report suspected online grooming – </a:t>
            </a:r>
            <a:r>
              <a:rPr lang="en-GB" dirty="0"/>
              <a:t>this could sexual chat, a child being asked to do something that makes them feel uncomfortable or someone insisting on meeting up. All information reported is prioritised and can see action inside one hour.</a:t>
            </a:r>
            <a:endParaRPr lang="en-GB" b="1" dirty="0">
              <a:hlinkClick r:id="" action="ppaction://noaction"/>
            </a:endParaRPr>
          </a:p>
          <a:p>
            <a:r>
              <a:rPr lang="en-GB" b="1" dirty="0">
                <a:hlinkClick r:id="" action="ppaction://noaction"/>
              </a:rPr>
              <a:t>www.ceop.police.uk</a:t>
            </a:r>
            <a:r>
              <a:rPr lang="en-GB" b="1" dirty="0"/>
              <a:t> </a:t>
            </a:r>
          </a:p>
        </p:txBody>
      </p:sp>
      <p:pic>
        <p:nvPicPr>
          <p:cNvPr id="8" name="Picture 2" descr="ChildLine">
            <a:hlinkClick r:id="rId3" tooltip="ChildLine home"/>
          </p:cNvPr>
          <p:cNvPicPr>
            <a:picLocks noChangeAspect="1" noChangeArrowheads="1"/>
          </p:cNvPicPr>
          <p:nvPr/>
        </p:nvPicPr>
        <p:blipFill>
          <a:blip r:embed="rId4" cstate="print"/>
          <a:srcRect/>
          <a:stretch>
            <a:fillRect/>
          </a:stretch>
        </p:blipFill>
        <p:spPr bwMode="auto">
          <a:xfrm>
            <a:off x="386444" y="182169"/>
            <a:ext cx="2412843" cy="984505"/>
          </a:xfrm>
          <a:prstGeom prst="rect">
            <a:avLst/>
          </a:prstGeom>
          <a:noFill/>
        </p:spPr>
      </p:pic>
      <p:sp>
        <p:nvSpPr>
          <p:cNvPr id="9" name="TextBox 8"/>
          <p:cNvSpPr txBox="1"/>
          <p:nvPr/>
        </p:nvSpPr>
        <p:spPr>
          <a:xfrm>
            <a:off x="568778" y="1252627"/>
            <a:ext cx="4648200" cy="646331"/>
          </a:xfrm>
          <a:prstGeom prst="rect">
            <a:avLst/>
          </a:prstGeom>
          <a:noFill/>
        </p:spPr>
        <p:txBody>
          <a:bodyPr wrap="square" rtlCol="0">
            <a:spAutoFit/>
          </a:bodyPr>
          <a:lstStyle/>
          <a:p>
            <a:r>
              <a:rPr lang="en-GB" b="1" dirty="0"/>
              <a:t>24 hour confidential helpline </a:t>
            </a:r>
            <a:r>
              <a:rPr lang="en-GB" dirty="0"/>
              <a:t>for children and young people .</a:t>
            </a:r>
          </a:p>
        </p:txBody>
      </p:sp>
      <p:sp>
        <p:nvSpPr>
          <p:cNvPr id="10" name="TextBox 9"/>
          <p:cNvSpPr txBox="1"/>
          <p:nvPr/>
        </p:nvSpPr>
        <p:spPr>
          <a:xfrm>
            <a:off x="4990637" y="729407"/>
            <a:ext cx="2645019" cy="523220"/>
          </a:xfrm>
          <a:prstGeom prst="rect">
            <a:avLst/>
          </a:prstGeom>
          <a:noFill/>
        </p:spPr>
        <p:txBody>
          <a:bodyPr wrap="none" rtlCol="0">
            <a:spAutoFit/>
          </a:bodyPr>
          <a:lstStyle/>
          <a:p>
            <a:r>
              <a:rPr lang="en-GB" sz="2800" dirty="0"/>
              <a:t>Some Safety Tips</a:t>
            </a:r>
          </a:p>
        </p:txBody>
      </p:sp>
    </p:spTree>
    <p:extLst>
      <p:ext uri="{BB962C8B-B14F-4D97-AF65-F5344CB8AC3E}">
        <p14:creationId xmlns:p14="http://schemas.microsoft.com/office/powerpoint/2010/main" val="96490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6089" y="259669"/>
            <a:ext cx="2051139" cy="646331"/>
          </a:xfrm>
          <a:prstGeom prst="rect">
            <a:avLst/>
          </a:prstGeom>
          <a:noFill/>
        </p:spPr>
        <p:txBody>
          <a:bodyPr wrap="none" rtlCol="0">
            <a:spAutoFit/>
          </a:bodyPr>
          <a:lstStyle/>
          <a:p>
            <a:r>
              <a:rPr lang="en-GB" sz="3600" dirty="0"/>
              <a:t>Grooming</a:t>
            </a:r>
          </a:p>
        </p:txBody>
      </p:sp>
      <p:pic>
        <p:nvPicPr>
          <p:cNvPr id="6" name="Picture 2"/>
          <p:cNvPicPr>
            <a:picLocks noChangeAspect="1" noChangeArrowheads="1"/>
          </p:cNvPicPr>
          <p:nvPr/>
        </p:nvPicPr>
        <p:blipFill>
          <a:blip r:embed="rId2" cstate="print"/>
          <a:srcRect l="69195" t="61649" r="20507" b="31889"/>
          <a:stretch>
            <a:fillRect/>
          </a:stretch>
        </p:blipFill>
        <p:spPr bwMode="auto">
          <a:xfrm>
            <a:off x="8934449" y="4599800"/>
            <a:ext cx="2819400" cy="1105647"/>
          </a:xfrm>
          <a:prstGeom prst="rect">
            <a:avLst/>
          </a:prstGeom>
          <a:ln w="127000" cap="sq">
            <a:noFill/>
            <a:miter lim="800000"/>
          </a:ln>
          <a:effectLst>
            <a:outerShdw blurRad="57150" dist="50800" dir="2700000" algn="tl" rotWithShape="0">
              <a:srgbClr val="000000">
                <a:alpha val="40000"/>
              </a:srgbClr>
            </a:outerShdw>
          </a:effectLst>
        </p:spPr>
      </p:pic>
      <p:pic>
        <p:nvPicPr>
          <p:cNvPr id="8" name="Picture 2" descr="ChildLine">
            <a:hlinkClick r:id="rId3" tooltip="ChildLine home"/>
          </p:cNvPr>
          <p:cNvPicPr>
            <a:picLocks noChangeAspect="1" noChangeArrowheads="1"/>
          </p:cNvPicPr>
          <p:nvPr/>
        </p:nvPicPr>
        <p:blipFill>
          <a:blip r:embed="rId4" cstate="print"/>
          <a:srcRect/>
          <a:stretch>
            <a:fillRect/>
          </a:stretch>
        </p:blipFill>
        <p:spPr bwMode="auto">
          <a:xfrm>
            <a:off x="386444" y="182169"/>
            <a:ext cx="2412843" cy="984505"/>
          </a:xfrm>
          <a:prstGeom prst="rect">
            <a:avLst/>
          </a:prstGeom>
          <a:noFill/>
        </p:spPr>
      </p:pic>
      <p:sp>
        <p:nvSpPr>
          <p:cNvPr id="10" name="TextBox 9"/>
          <p:cNvSpPr txBox="1"/>
          <p:nvPr/>
        </p:nvSpPr>
        <p:spPr>
          <a:xfrm>
            <a:off x="4024109" y="2188092"/>
            <a:ext cx="4335098" cy="954107"/>
          </a:xfrm>
          <a:prstGeom prst="rect">
            <a:avLst/>
          </a:prstGeom>
          <a:noFill/>
        </p:spPr>
        <p:txBody>
          <a:bodyPr wrap="none" rtlCol="0">
            <a:spAutoFit/>
          </a:bodyPr>
          <a:lstStyle/>
          <a:p>
            <a:r>
              <a:rPr lang="en-GB" sz="2800" dirty="0"/>
              <a:t>Show Consequences Video</a:t>
            </a:r>
          </a:p>
          <a:p>
            <a:r>
              <a:rPr lang="en-GB" sz="2800" dirty="0"/>
              <a:t>Staff Shared/Pastoral/CEOPS</a:t>
            </a:r>
          </a:p>
        </p:txBody>
      </p:sp>
    </p:spTree>
    <p:extLst>
      <p:ext uri="{BB962C8B-B14F-4D97-AF65-F5344CB8AC3E}">
        <p14:creationId xmlns:p14="http://schemas.microsoft.com/office/powerpoint/2010/main" val="2895388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1769</TotalTime>
  <Words>371</Words>
  <Application>Microsoft Office PowerPoint</Application>
  <PresentationFormat>Widescreen</PresentationFormat>
  <Paragraphs>30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Verdana</vt:lpstr>
      <vt:lpstr>Office Theme</vt:lpstr>
      <vt:lpstr>PowerPoint Presentation</vt:lpstr>
      <vt:lpstr>PowerPoint Presentation</vt:lpstr>
      <vt:lpstr>PowerPoint Presentation</vt:lpstr>
      <vt:lpstr>PowerPoint Presentation</vt:lpstr>
    </vt:vector>
  </TitlesOfParts>
  <Company>Tibshelf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McIntyre</dc:creator>
  <cp:lastModifiedBy>Tracey Johnston-Shaw</cp:lastModifiedBy>
  <cp:revision>37</cp:revision>
  <dcterms:created xsi:type="dcterms:W3CDTF">2014-01-14T15:11:16Z</dcterms:created>
  <dcterms:modified xsi:type="dcterms:W3CDTF">2022-10-23T18:08:25Z</dcterms:modified>
</cp:coreProperties>
</file>